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1"/>
  </p:notesMasterIdLst>
  <p:sldIdLst>
    <p:sldId id="256" r:id="rId2"/>
    <p:sldId id="263" r:id="rId3"/>
    <p:sldId id="270" r:id="rId4"/>
    <p:sldId id="265" r:id="rId5"/>
    <p:sldId id="272" r:id="rId6"/>
    <p:sldId id="266" r:id="rId7"/>
    <p:sldId id="259" r:id="rId8"/>
    <p:sldId id="271" r:id="rId9"/>
    <p:sldId id="273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B606FB-EA5C-40EE-A094-AB42E3922839}" type="datetimeFigureOut">
              <a:rPr lang="en-US"/>
              <a:pPr>
                <a:defRPr/>
              </a:pPr>
              <a:t>1/7/2011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85A3F70-C3E6-4B6A-8001-7C3BA8EE0C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7937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03DC3-7DE3-4B90-9366-D237E2395AE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57421F-67FA-475B-B8DB-B8D10C64A69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75EF73-78C1-481D-A6CF-BA86A9ECF7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75AF16-EF93-40AB-B9D1-2332B92CC4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523BEF-9ACC-4BB3-A590-85ACFE810E8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853575-F8D8-4C00-824E-BC1F8723BC6F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35764F8-9F09-465A-B23A-5E3260D75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17287C-F7EF-4CEE-8925-E9E9CD3C3E00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085560-BD49-4AA2-8B38-43F27B6AEB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A520EC-708D-48D3-8FB7-6E5745F01F2B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9165CC-2A24-417C-8BDB-E89DEFBB501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D324F1-2FED-4036-9505-6E80D6E6D9C9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0CBC1E-D8C8-4FA8-902A-907B104F62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BDE966-6EF1-423E-85DD-62D3F1BB2CD5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833F19-BBE9-4FA2-AB4C-F345E1DCCE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324C76-E613-4010-9CE1-50A417239DE4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AEC28F-804A-4315-A20E-8F73BC8300C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9AB341-6442-448A-BE17-747458E8DF50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AAAF0-A066-46AE-AF17-D4EC854B35C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940581-3336-4764-943F-79FB57D30822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986D4B-03F3-4174-AC65-C22C5276F36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7973C8-FFD1-4B79-9CC3-04876DDAD80F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08C4C-06BE-4099-8B7C-BD3DC76ADD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A520EC-708D-48D3-8FB7-6E5745F01F2B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9165CC-2A24-417C-8BDB-E89DEFBB501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E42D89-57ED-417F-9353-8D9AB22CF0DD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7F1FA-D601-4C5C-A83A-C94F6F270F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B0A520EC-708D-48D3-8FB7-6E5745F01F2B}" type="datetimeFigureOut">
              <a:rPr lang="en-US" smtClean="0"/>
              <a:pPr>
                <a:defRPr/>
              </a:pPr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0A9165CC-2A24-417C-8BDB-E89DEFBB501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09600" y="1066800"/>
            <a:ext cx="7772400" cy="2155825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Arial" charset="0"/>
                <a:cs typeface="Arial" charset="0"/>
              </a:rPr>
              <a:t>Sense of Place: From location resources to MNE locational capital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24384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00" dirty="0" smtClean="0">
                <a:solidFill>
                  <a:schemeClr val="tx1"/>
                </a:solidFill>
                <a:latin typeface="+mn-lt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00" b="1" dirty="0" smtClean="0">
                <a:solidFill>
                  <a:schemeClr val="tx1"/>
                </a:solidFill>
                <a:latin typeface="+mn-lt"/>
              </a:rPr>
              <a:t> </a:t>
            </a:r>
            <a:r>
              <a:rPr lang="en-US" sz="2000" dirty="0" err="1" smtClean="0">
                <a:solidFill>
                  <a:schemeClr val="tx1"/>
                </a:solidFill>
                <a:latin typeface="+mn-lt"/>
                <a:cs typeface="Arial" pitchFamily="34" charset="0"/>
              </a:rPr>
              <a:t>Srilata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 Zaheer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Elmer L. Andersen Chair in Global CSR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Carlson School of Management, University of Minnesota</a:t>
            </a:r>
            <a:endParaRPr lang="en-US" sz="180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+mn-lt"/>
                <a:cs typeface="Arial" pitchFamily="34" charset="0"/>
              </a:rPr>
              <a:t>Lilach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+mn-lt"/>
                <a:cs typeface="Arial" pitchFamily="34" charset="0"/>
              </a:rPr>
              <a:t>Nachum</a:t>
            </a:r>
            <a:endParaRPr lang="en-US" sz="2000" dirty="0" smtClean="0">
              <a:solidFill>
                <a:schemeClr val="tx1"/>
              </a:solidFill>
              <a:latin typeface="+mn-lt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Professor, International Business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Baruch College, City University of New York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900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600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Location in International Business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267200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en-US" sz="2800" dirty="0" smtClean="0">
                <a:latin typeface="Georgia" pitchFamily="18" charset="0"/>
              </a:rPr>
              <a:t>Location – central to International Business theory</a:t>
            </a:r>
          </a:p>
          <a:p>
            <a:pPr>
              <a:defRPr/>
            </a:pPr>
            <a:r>
              <a:rPr lang="en-US" sz="2800" dirty="0" smtClean="0">
                <a:latin typeface="Georgia" pitchFamily="18" charset="0"/>
              </a:rPr>
              <a:t>Focus on where to locate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location advantages (Dunning, Caves)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/>
              <a:t>interaction firm/location, firm heterogeneity (Shaver, Alcacer)</a:t>
            </a:r>
          </a:p>
          <a:p>
            <a:pPr>
              <a:defRPr/>
            </a:pPr>
            <a:r>
              <a:rPr lang="en-US" dirty="0" smtClean="0"/>
              <a:t>Key </a:t>
            </a:r>
            <a:r>
              <a:rPr lang="en-US" dirty="0"/>
              <a:t>assumptions: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2400" dirty="0" smtClean="0"/>
              <a:t>Presence in a location </a:t>
            </a:r>
            <a:r>
              <a:rPr lang="en-US" sz="2400" dirty="0"/>
              <a:t>=  </a:t>
            </a:r>
            <a:r>
              <a:rPr lang="en-US" sz="2400" dirty="0" smtClean="0"/>
              <a:t>access to location resources</a:t>
            </a:r>
            <a:endParaRPr lang="en-US" sz="2400" dirty="0"/>
          </a:p>
          <a:p>
            <a:pPr lvl="1">
              <a:buFont typeface="Arial" pitchFamily="34" charset="0"/>
              <a:buChar char="•"/>
              <a:defRPr/>
            </a:pPr>
            <a:r>
              <a:rPr lang="en-US" sz="2400" dirty="0"/>
              <a:t>Location resources – public goods, generic, available to all </a:t>
            </a:r>
          </a:p>
          <a:p>
            <a:r>
              <a:rPr lang="en-US" dirty="0">
                <a:sym typeface="Wingdings" pitchFamily="2" charset="2"/>
              </a:rPr>
              <a:t> </a:t>
            </a:r>
            <a:r>
              <a:rPr lang="en-US" dirty="0" smtClean="0">
                <a:sym typeface="Wingdings" pitchFamily="2" charset="2"/>
              </a:rPr>
              <a:t>No </a:t>
            </a:r>
            <a:r>
              <a:rPr lang="en-US" dirty="0">
                <a:sym typeface="Wingdings" pitchFamily="2" charset="2"/>
              </a:rPr>
              <a:t>competitive value for location and location choices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Zaheer/Nachum  Contribution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 smtClean="0"/>
              <a:t>Some </a:t>
            </a:r>
            <a:r>
              <a:rPr lang="en-US" dirty="0"/>
              <a:t>firms - better able to create value from location than others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sz="2400" dirty="0"/>
              <a:t>GM versus Ford in China</a:t>
            </a:r>
          </a:p>
          <a:p>
            <a:pPr>
              <a:defRPr/>
            </a:pPr>
            <a:r>
              <a:rPr lang="en-US" dirty="0" smtClean="0"/>
              <a:t>Presence alone ≠ access</a:t>
            </a:r>
          </a:p>
          <a:p>
            <a:pPr>
              <a:defRPr/>
            </a:pPr>
            <a:r>
              <a:rPr lang="en-US" dirty="0" smtClean="0"/>
              <a:t>Location resources – not equally available to all firms</a:t>
            </a:r>
          </a:p>
          <a:p>
            <a:pPr>
              <a:defRPr/>
            </a:pPr>
            <a:r>
              <a:rPr lang="en-US" dirty="0" smtClean="0">
                <a:sym typeface="Wingdings" pitchFamily="2" charset="2"/>
              </a:rPr>
              <a:t> firm-specific actions turn location resources into proprietary assets</a:t>
            </a:r>
          </a:p>
          <a:p>
            <a:pPr>
              <a:defRPr/>
            </a:pPr>
            <a:r>
              <a:rPr lang="en-US" dirty="0" smtClean="0">
                <a:sym typeface="Wingdings" pitchFamily="2" charset="2"/>
              </a:rPr>
              <a:t>Outline the process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Particularly important to MNEs - presence in many different locations.</a:t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469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z="4000" dirty="0" smtClean="0">
                <a:latin typeface="+mj-lt"/>
                <a:cs typeface="Arial" charset="0"/>
              </a:rPr>
              <a:t>Challenge transforming location resources into MNE-specific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1981200"/>
            <a:ext cx="7772400" cy="4144963"/>
          </a:xfrm>
        </p:spPr>
        <p:txBody>
          <a:bodyPr/>
          <a:lstStyle/>
          <a:p>
            <a:r>
              <a:rPr lang="en-US" dirty="0" smtClean="0"/>
              <a:t>Resource-Based View: rare (unique), inimitable, valuable, non-substitutable</a:t>
            </a:r>
          </a:p>
          <a:p>
            <a:r>
              <a:rPr lang="en-US" dirty="0" smtClean="0"/>
              <a:t>Application to location resources:</a:t>
            </a:r>
          </a:p>
          <a:p>
            <a:r>
              <a:rPr lang="en-US" dirty="0" smtClean="0"/>
              <a:t>Location resources available on the market </a:t>
            </a:r>
            <a:r>
              <a:rPr lang="en-US" dirty="0" smtClean="0">
                <a:sym typeface="Wingdings" pitchFamily="2" charset="2"/>
              </a:rPr>
              <a:t> (typically) cannot be fully appropriated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Rare (unique)?, inimitable?</a:t>
            </a:r>
          </a:p>
          <a:p>
            <a:r>
              <a:rPr lang="en-US" dirty="0" smtClean="0">
                <a:sym typeface="Wingdings" pitchFamily="2" charset="2"/>
              </a:rPr>
              <a:t>Location resources immobile benefits tied to a particular location 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Valuable for MNEs? Non-substitutable?.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1600200"/>
          </a:xfrm>
        </p:spPr>
        <p:txBody>
          <a:bodyPr/>
          <a:lstStyle/>
          <a:p>
            <a:r>
              <a:rPr lang="en-US" dirty="0" smtClean="0"/>
              <a:t>The process of creating MNE-specific locational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‘Sense of place’:</a:t>
            </a:r>
          </a:p>
          <a:p>
            <a:pPr lvl="1"/>
            <a:r>
              <a:rPr lang="en-US" sz="2200" dirty="0" smtClean="0"/>
              <a:t>human geography; marketing – branding of place</a:t>
            </a:r>
          </a:p>
          <a:p>
            <a:pPr lvl="1"/>
            <a:r>
              <a:rPr lang="en-US" sz="2200" dirty="0"/>
              <a:t>l</a:t>
            </a:r>
            <a:r>
              <a:rPr lang="en-US" sz="2200" dirty="0" smtClean="0"/>
              <a:t>ocations hold meanings beyond the physical </a:t>
            </a:r>
          </a:p>
          <a:p>
            <a:pPr lvl="1"/>
            <a:r>
              <a:rPr lang="en-US" sz="2200" dirty="0" smtClean="0"/>
              <a:t>intuitive </a:t>
            </a:r>
            <a:r>
              <a:rPr lang="en-US" sz="2200" dirty="0"/>
              <a:t>understanding of </a:t>
            </a:r>
            <a:r>
              <a:rPr lang="en-US" sz="2200" dirty="0" smtClean="0"/>
              <a:t>locations </a:t>
            </a:r>
            <a:r>
              <a:rPr lang="en-US" sz="2200" dirty="0" smtClean="0">
                <a:sym typeface="Wingdings" pitchFamily="2" charset="2"/>
              </a:rPr>
              <a:t> condition of recognizing opportunities</a:t>
            </a:r>
          </a:p>
          <a:p>
            <a:r>
              <a:rPr lang="en-US" dirty="0" smtClean="0">
                <a:sym typeface="Wingdings" pitchFamily="2" charset="2"/>
              </a:rPr>
              <a:t>Action: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Engagement – actively connect with location resources, invest in making sense of them, obtain commitment  rare, difficult to imitate </a:t>
            </a:r>
          </a:p>
          <a:p>
            <a:pPr lvl="2"/>
            <a:r>
              <a:rPr lang="en-US" sz="2000" dirty="0" smtClean="0">
                <a:sym typeface="Wingdings" pitchFamily="2" charset="2"/>
              </a:rPr>
              <a:t>[Microsoft in China]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Transformation – modify resources, enhance their fit with firms’ needs  valuable for firms, unique</a:t>
            </a:r>
          </a:p>
          <a:p>
            <a:pPr lvl="2"/>
            <a:r>
              <a:rPr lang="en-US" sz="2000" dirty="0" smtClean="0">
                <a:sym typeface="Wingdings" pitchFamily="2" charset="2"/>
              </a:rPr>
              <a:t>[Toyota and its US suppliers]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Appropriation – quasi appropriation – mutual commitment</a:t>
            </a:r>
          </a:p>
          <a:p>
            <a:pPr lvl="2"/>
            <a:r>
              <a:rPr lang="en-US" sz="2000" dirty="0" smtClean="0">
                <a:sym typeface="Wingdings" pitchFamily="2" charset="2"/>
              </a:rPr>
              <a:t>[Tata consulting in Uruguay]</a:t>
            </a:r>
          </a:p>
          <a:p>
            <a:r>
              <a:rPr lang="en-US" dirty="0" smtClean="0">
                <a:sym typeface="Wingdings" pitchFamily="2" charset="2"/>
              </a:rPr>
              <a:t>Outcome:</a:t>
            </a:r>
          </a:p>
          <a:p>
            <a:pPr lvl="1"/>
            <a:r>
              <a:rPr lang="en-US" sz="2100" dirty="0" smtClean="0">
                <a:sym typeface="Wingdings" pitchFamily="2" charset="2"/>
              </a:rPr>
              <a:t>creation of MNE-specific locational resources.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198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Object 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576" t="-2789" r="-2710" b="-1976"/>
          <a:stretch>
            <a:fillRect/>
          </a:stretch>
        </p:blipFill>
        <p:spPr bwMode="auto">
          <a:xfrm>
            <a:off x="838200" y="609600"/>
            <a:ext cx="7848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6019800" y="4038600"/>
            <a:ext cx="2678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e.g.Branding, Training, etc.</a:t>
            </a: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381000" y="2895600"/>
            <a:ext cx="2244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“Quasi appropriation”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600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/>
              <a:t>Creation of MNE-specific location resources and strategies</a:t>
            </a:r>
            <a:endParaRPr lang="en-US" sz="48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872314"/>
              </p:ext>
            </p:extLst>
          </p:nvPr>
        </p:nvGraphicFramePr>
        <p:xfrm>
          <a:off x="457200" y="1905000"/>
          <a:ext cx="822960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2971800"/>
                <a:gridCol w="3733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Multi-domestic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Global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Sense of place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Deeper, location specific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Integrating</a:t>
                      </a:r>
                      <a:r>
                        <a:rPr lang="en-US" baseline="0" dirty="0" smtClean="0"/>
                        <a:t> location resources on a global level, weaker in individual locations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Substantive, isolated in each location, dedicated,</a:t>
                      </a:r>
                      <a:r>
                        <a:rPr lang="en-US" baseline="0" dirty="0" smtClean="0"/>
                        <a:t> deep commitment</a:t>
                      </a:r>
                    </a:p>
                    <a:p>
                      <a:r>
                        <a:rPr lang="en-US" baseline="0" dirty="0" smtClean="0"/>
                        <a:t>Limited transformation of location resources</a:t>
                      </a:r>
                    </a:p>
                    <a:p>
                      <a:r>
                        <a:rPr lang="en-US" baseline="0" dirty="0" smtClean="0"/>
                        <a:t>Difficulties of appropriation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 engagement, More challenging - lower legitimacy in individual locations, difficulties creating commitment</a:t>
                      </a:r>
                    </a:p>
                    <a:p>
                      <a:r>
                        <a:rPr lang="en-US" dirty="0" smtClean="0"/>
                        <a:t>Substantial</a:t>
                      </a:r>
                      <a:r>
                        <a:rPr lang="en-US" baseline="0" dirty="0" smtClean="0"/>
                        <a:t> transformation of local resources – shape them to fit the MNE, combined with MNE capabilities </a:t>
                      </a:r>
                      <a:r>
                        <a:rPr lang="en-US" baseline="0" dirty="0" smtClean="0">
                          <a:sym typeface="Wingdings" pitchFamily="2" charset="2"/>
                        </a:rPr>
                        <a:t> ease of appropriation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Outcome – different types of location resources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Location resources location</a:t>
                      </a:r>
                      <a:r>
                        <a:rPr lang="en-US" baseline="0" dirty="0" smtClean="0"/>
                        <a:t> specific, minimal substitution across locations</a:t>
                      </a:r>
                      <a:r>
                        <a:rPr lang="en-US" dirty="0" smtClean="0"/>
                        <a:t>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Location resources in</a:t>
                      </a:r>
                      <a:r>
                        <a:rPr lang="en-US" baseline="0" dirty="0" smtClean="0"/>
                        <a:t> part </a:t>
                      </a:r>
                      <a:r>
                        <a:rPr lang="en-US" dirty="0" smtClean="0"/>
                        <a:t>MNE-specific,</a:t>
                      </a:r>
                      <a:r>
                        <a:rPr lang="en-US" baseline="0" dirty="0" smtClean="0"/>
                        <a:t> less tied to a given location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Theoretical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MNE location theory: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value </a:t>
            </a:r>
            <a:r>
              <a:rPr lang="en-US" sz="2000" dirty="0">
                <a:sym typeface="Wingdings" pitchFamily="2" charset="2"/>
              </a:rPr>
              <a:t>of location subjectively determined – </a:t>
            </a:r>
            <a:r>
              <a:rPr lang="en-US" sz="2000" dirty="0" smtClean="0">
                <a:sym typeface="Wingdings" pitchFamily="2" charset="2"/>
              </a:rPr>
              <a:t>carries </a:t>
            </a:r>
            <a:r>
              <a:rPr lang="en-US" sz="2000" dirty="0">
                <a:sym typeface="Wingdings" pitchFamily="2" charset="2"/>
              </a:rPr>
              <a:t>different meanings, </a:t>
            </a:r>
            <a:r>
              <a:rPr lang="en-US" sz="2000" dirty="0" smtClean="0">
                <a:sym typeface="Wingdings" pitchFamily="2" charset="2"/>
              </a:rPr>
              <a:t>holds varying </a:t>
            </a:r>
            <a:r>
              <a:rPr lang="en-US" sz="2000" dirty="0">
                <a:sym typeface="Wingdings" pitchFamily="2" charset="2"/>
              </a:rPr>
              <a:t>opportunities </a:t>
            </a:r>
            <a:r>
              <a:rPr lang="en-US" sz="2000" dirty="0" smtClean="0">
                <a:sym typeface="Wingdings" pitchFamily="2" charset="2"/>
              </a:rPr>
              <a:t>for different MNEs – departure from the view of location as exogenous and ‘separate’ from MNEs</a:t>
            </a:r>
            <a:endParaRPr lang="en-US" sz="2000" dirty="0"/>
          </a:p>
          <a:p>
            <a:r>
              <a:rPr lang="en-US" dirty="0" smtClean="0"/>
              <a:t>MNE advantages/strategy theory:</a:t>
            </a:r>
          </a:p>
          <a:p>
            <a:pPr lvl="1"/>
            <a:r>
              <a:rPr lang="en-US" sz="2000" dirty="0" smtClean="0"/>
              <a:t>location choices as a potential source of advantage and value creation, a </a:t>
            </a:r>
            <a:r>
              <a:rPr lang="en-US" sz="2000" dirty="0"/>
              <a:t>differentiating factor</a:t>
            </a:r>
          </a:p>
          <a:p>
            <a:pPr lvl="1"/>
            <a:r>
              <a:rPr lang="en-US" sz="2000" dirty="0" smtClean="0"/>
              <a:t>location capabilities – additional capability that drive international activity</a:t>
            </a:r>
          </a:p>
          <a:p>
            <a:pPr lvl="1"/>
            <a:r>
              <a:rPr lang="en-US" sz="2000" dirty="0" smtClean="0"/>
              <a:t>different strategic choices (multi domestic/global) – implications for value creation from location</a:t>
            </a:r>
          </a:p>
          <a:p>
            <a:r>
              <a:rPr lang="en-US" dirty="0" smtClean="0"/>
              <a:t>Resource Based View (RBV):</a:t>
            </a:r>
          </a:p>
          <a:p>
            <a:pPr lvl="1"/>
            <a:r>
              <a:rPr lang="en-US" sz="2000" dirty="0" smtClean="0"/>
              <a:t>additional resource, differ in kind from others – appropriation of resources that do not reside within the firm.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7034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MNEs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itchFamily="2" charset="2"/>
              </a:rPr>
              <a:t>Value creation rests on firms’ actions in relation to locations  </a:t>
            </a:r>
            <a:r>
              <a:rPr lang="en-US" dirty="0" smtClean="0"/>
              <a:t>Active role for management in the process of transforming location resources</a:t>
            </a:r>
          </a:p>
          <a:p>
            <a:r>
              <a:rPr lang="en-US" dirty="0" smtClean="0">
                <a:sym typeface="Wingdings" pitchFamily="2" charset="2"/>
              </a:rPr>
              <a:t>Active ‘management’ of location resources, development of ‘locational capabilities’ </a:t>
            </a:r>
          </a:p>
          <a:p>
            <a:r>
              <a:rPr lang="en-US" dirty="0" smtClean="0"/>
              <a:t>Location resources as a source of firm-specific resources, </a:t>
            </a:r>
            <a:r>
              <a:rPr lang="en-US" dirty="0" smtClean="0">
                <a:sym typeface="Wingdings" pitchFamily="2" charset="2"/>
              </a:rPr>
              <a:t>potential competitive advantage  implications for location choices</a:t>
            </a:r>
          </a:p>
          <a:p>
            <a:r>
              <a:rPr lang="en-US" dirty="0" smtClean="0">
                <a:sym typeface="Wingdings" pitchFamily="2" charset="2"/>
              </a:rPr>
              <a:t>Quasi appropriability  continuous investment in the transformation of location resources.</a:t>
            </a:r>
          </a:p>
        </p:txBody>
      </p:sp>
    </p:spTree>
    <p:extLst>
      <p:ext uri="{BB962C8B-B14F-4D97-AF65-F5344CB8AC3E}">
        <p14:creationId xmlns:p14="http://schemas.microsoft.com/office/powerpoint/2010/main" xmlns="" val="407913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465</TotalTime>
  <Words>605</Words>
  <Application>Microsoft Office PowerPoint</Application>
  <PresentationFormat>On-screen Show (4:3)</PresentationFormat>
  <Paragraphs>83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Executive</vt:lpstr>
      <vt:lpstr>Sense of Place: From location resources to MNE locational capital</vt:lpstr>
      <vt:lpstr>Location in International Business Theory</vt:lpstr>
      <vt:lpstr>Zaheer/Nachum  Contribution</vt:lpstr>
      <vt:lpstr>Challenge transforming location resources into MNE-specific resources</vt:lpstr>
      <vt:lpstr>The process of creating MNE-specific locational resources</vt:lpstr>
      <vt:lpstr>Slide 6</vt:lpstr>
      <vt:lpstr>Creation of MNE-specific location resources and strategies</vt:lpstr>
      <vt:lpstr>Theoretical Contributions</vt:lpstr>
      <vt:lpstr>Implications for MNEs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Title Here</dc:title>
  <dc:creator>dbooth</dc:creator>
  <cp:keywords>Formal B Version</cp:keywords>
  <cp:lastModifiedBy>sue cohen</cp:lastModifiedBy>
  <cp:revision>104</cp:revision>
  <dcterms:created xsi:type="dcterms:W3CDTF">2010-02-16T15:04:49Z</dcterms:created>
  <dcterms:modified xsi:type="dcterms:W3CDTF">2011-01-07T13:21:33Z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0x010100980B627EB9ACBE42BFA7B893DD6FD52A</vt:lpwstr>
  </property>
  <property fmtid="{D5CDD505-2E9C-101B-9397-08002B2CF9AE}" pid="3" name="TemplateUrl">
    <vt:lpwstr/>
  </property>
  <property fmtid="{D5CDD505-2E9C-101B-9397-08002B2CF9AE}" pid="4" name="_SourceUrl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Description">
    <vt:lpwstr/>
  </property>
  <property fmtid="{D5CDD505-2E9C-101B-9397-08002B2CF9AE}" pid="8" name="Highlights?">
    <vt:lpwstr/>
  </property>
  <property fmtid="{D5CDD505-2E9C-101B-9397-08002B2CF9AE}" pid="9" name="Area">
    <vt:lpwstr/>
  </property>
  <property fmtid="{D5CDD505-2E9C-101B-9397-08002B2CF9AE}" pid="10" name="PublishingExpirationDate">
    <vt:lpwstr/>
  </property>
  <property fmtid="{D5CDD505-2E9C-101B-9397-08002B2CF9AE}" pid="11" name="Notes1">
    <vt:lpwstr>Formal B Version</vt:lpwstr>
  </property>
  <property fmtid="{D5CDD505-2E9C-101B-9397-08002B2CF9AE}" pid="12" name="PublishingStartDate">
    <vt:lpwstr/>
  </property>
  <property fmtid="{D5CDD505-2E9C-101B-9397-08002B2CF9AE}" pid="13" name="Highlights">
    <vt:lpwstr/>
  </property>
  <property fmtid="{D5CDD505-2E9C-101B-9397-08002B2CF9AE}" pid="14" name="Category:">
    <vt:lpwstr/>
  </property>
</Properties>
</file>